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17" r:id="rId2"/>
    <p:sldMasterId id="2147483924" r:id="rId3"/>
    <p:sldMasterId id="2147483930" r:id="rId4"/>
    <p:sldMasterId id="2147483936" r:id="rId5"/>
    <p:sldMasterId id="2147483942" r:id="rId6"/>
    <p:sldMasterId id="2147483948" r:id="rId7"/>
    <p:sldMasterId id="2147483954" r:id="rId8"/>
    <p:sldMasterId id="2147483972" r:id="rId9"/>
    <p:sldMasterId id="2147483960" r:id="rId10"/>
    <p:sldMasterId id="2147483966" r:id="rId11"/>
  </p:sldMasterIdLst>
  <p:notesMasterIdLst>
    <p:notesMasterId r:id="rId27"/>
  </p:notesMasterIdLst>
  <p:handoutMasterIdLst>
    <p:handoutMasterId r:id="rId28"/>
  </p:handoutMasterIdLst>
  <p:sldIdLst>
    <p:sldId id="256" r:id="rId12"/>
    <p:sldId id="273" r:id="rId13"/>
    <p:sldId id="318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314" r:id="rId24"/>
    <p:sldId id="317" r:id="rId25"/>
    <p:sldId id="316" r:id="rId26"/>
  </p:sldIdLst>
  <p:sldSz cx="9144000" cy="6858000" type="screen4x3"/>
  <p:notesSz cx="6794500" cy="99314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ko" initials="h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900"/>
    <a:srgbClr val="43697B"/>
    <a:srgbClr val="BE8646"/>
    <a:srgbClr val="A31077"/>
    <a:srgbClr val="91D7C8"/>
    <a:srgbClr val="2DC3A3"/>
    <a:srgbClr val="16B291"/>
    <a:srgbClr val="FFCD2D"/>
    <a:srgbClr val="1B9C7D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94676" autoAdjust="0"/>
  </p:normalViewPr>
  <p:slideViewPr>
    <p:cSldViewPr snapToGrid="0">
      <p:cViewPr varScale="1">
        <p:scale>
          <a:sx n="87" d="100"/>
          <a:sy n="87" d="100"/>
        </p:scale>
        <p:origin x="-1470" y="-84"/>
      </p:cViewPr>
      <p:guideLst>
        <p:guide orient="horz" pos="902"/>
        <p:guide pos="20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-4216" y="-9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101" y="0"/>
            <a:ext cx="294481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F939CB46-7484-4D52-99D6-2E15A821E5E1}" type="datetime1">
              <a:rPr lang="de-DE"/>
              <a:pPr>
                <a:defRPr/>
              </a:pPr>
              <a:t>23.05.2014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33239"/>
            <a:ext cx="294481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1" y="9433239"/>
            <a:ext cx="294481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F5734786-5CCA-4533-A917-2CEAF247862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2009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1" y="0"/>
            <a:ext cx="294481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1F5D98EC-8D57-4AB4-89F9-763DF769FA5A}" type="datetime1">
              <a:rPr lang="de-DE"/>
              <a:pPr>
                <a:defRPr/>
              </a:pPr>
              <a:t>23.05.2014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3239"/>
            <a:ext cx="294481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1" y="9433239"/>
            <a:ext cx="294481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EB420E9A-5027-48FA-A342-924D060D86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8599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D0C1BC-E9FF-4E34-9B81-684BFE5991A9}" type="slidenum">
              <a:rPr lang="de-DE"/>
              <a:pPr/>
              <a:t>1</a:t>
            </a:fld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B6B29-8AF8-4BE9-8CAC-EED87809664A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697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B6B29-8AF8-4BE9-8CAC-EED87809664A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69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B6B29-8AF8-4BE9-8CAC-EED87809664A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74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B6B29-8AF8-4BE9-8CAC-EED87809664A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5714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B6B29-8AF8-4BE9-8CAC-EED87809664A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508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B6B29-8AF8-4BE9-8CAC-EED87809664A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697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B6B29-8AF8-4BE9-8CAC-EED87809664A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508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B6B29-8AF8-4BE9-8CAC-EED87809664A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697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B6B29-8AF8-4BE9-8CAC-EED87809664A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697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B6B29-8AF8-4BE9-8CAC-EED87809664A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697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1B9C7D"/>
                </a:solidFill>
              </a:defRPr>
            </a:lvl1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600"/>
            </a:lvl3pPr>
            <a:lvl4pPr>
              <a:defRPr sz="16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600"/>
            </a:lvl3pPr>
            <a:lvl4pPr>
              <a:defRPr sz="16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 dirty="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3"/>
          </p:nvPr>
        </p:nvSpPr>
        <p:spPr>
          <a:xfrm>
            <a:off x="6045200" y="1431925"/>
            <a:ext cx="2660073" cy="442162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9" y="1431925"/>
            <a:ext cx="5194444" cy="4410075"/>
          </a:xfrm>
        </p:spPr>
        <p:txBody>
          <a:bodyPr/>
          <a:lstStyle>
            <a:lvl1pPr>
              <a:buFont typeface="Arial" pitchFamily="34" charset="0"/>
              <a:buChar char="•"/>
              <a:defRPr/>
            </a:lvl1pPr>
            <a:lvl3pPr>
              <a:buFont typeface="Arial" pitchFamily="34" charset="0"/>
              <a:buChar char="•"/>
              <a:defRPr/>
            </a:lvl3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CF97EE-77FC-4D67-889F-1452D5FF6C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1B9C7D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1771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31094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498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42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3"/>
          </p:nvPr>
        </p:nvSpPr>
        <p:spPr>
          <a:xfrm>
            <a:off x="6045200" y="1431925"/>
            <a:ext cx="2660073" cy="442162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e-DE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9" y="1431925"/>
            <a:ext cx="5194444" cy="4410075"/>
          </a:xfrm>
        </p:spPr>
        <p:txBody>
          <a:bodyPr/>
          <a:lstStyle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CF97EE-77FC-4D67-889F-1452D5FF6C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7569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7292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A31077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95228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50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r>
              <a:rPr lang="de-DE" smtClean="0"/>
              <a:t>Click icon to add table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928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40653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79743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BE8646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7481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69751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400"/>
            </a:lvl3pPr>
            <a:lvl4pPr>
              <a:defRPr sz="14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956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70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A501B6-4C48-4E6E-8B7E-F7AC001602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69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5"/>
          <p:cNvSpPr>
            <a:spLocks noGrp="1"/>
          </p:cNvSpPr>
          <p:nvPr>
            <p:ph idx="14"/>
          </p:nvPr>
        </p:nvSpPr>
        <p:spPr>
          <a:xfrm>
            <a:off x="431800" y="1052736"/>
            <a:ext cx="8280400" cy="5256584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 sz="2200"/>
            </a:lvl1pPr>
            <a:lvl2pPr marL="457200" indent="-182880">
              <a:lnSpc>
                <a:spcPct val="150000"/>
              </a:lnSpc>
              <a:spcAft>
                <a:spcPts val="300"/>
              </a:spcAft>
              <a:buFont typeface="Tahoma" pitchFamily="34" charset="0"/>
              <a:buChar char="-"/>
              <a:defRPr sz="2000"/>
            </a:lvl2pPr>
            <a:lvl3pPr marL="731520" indent="-182880">
              <a:lnSpc>
                <a:spcPct val="150000"/>
              </a:lnSpc>
              <a:spcAft>
                <a:spcPts val="300"/>
              </a:spcAft>
              <a:buFont typeface="Arial" pitchFamily="34" charset="0"/>
              <a:buChar char="•"/>
              <a:defRPr sz="1800"/>
            </a:lvl3pPr>
            <a:lvl4pPr marL="1005840" indent="-182880">
              <a:lnSpc>
                <a:spcPct val="150000"/>
              </a:lnSpc>
              <a:spcAft>
                <a:spcPts val="300"/>
              </a:spcAft>
              <a:buFont typeface="Tahoma" pitchFamily="34" charset="0"/>
              <a:buChar char="-"/>
              <a:defRPr sz="1800"/>
            </a:lvl4pPr>
            <a:lvl5pPr marL="1051560" indent="0">
              <a:buFont typeface="Wingdings" pitchFamily="2" charset="2"/>
              <a:buNone/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835150" y="6397625"/>
            <a:ext cx="4608513" cy="328613"/>
          </a:xfrm>
          <a:prstGeom prst="rect">
            <a:avLst/>
          </a:prstGeom>
        </p:spPr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7571184" cy="706090"/>
          </a:xfrm>
          <a:prstGeom prst="rect">
            <a:avLst/>
          </a:prstGeom>
        </p:spPr>
        <p:txBody>
          <a:bodyPr/>
          <a:lstStyle>
            <a:lvl1pPr>
              <a:defRPr sz="2400" b="1" spc="0" baseline="0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212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55438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 sz="14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w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978" r:id="rId6"/>
    <p:sldLayoutId id="2147483979" r:id="rId7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1" fontAlgn="base" hangingPunct="1">
        <a:spcBef>
          <a:spcPct val="20000"/>
        </a:spcBef>
        <a:spcAft>
          <a:spcPct val="0"/>
        </a:spcAft>
        <a:buClr>
          <a:srgbClr val="1B9C7D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rgbClr val="A31077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06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A31077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rgbClr val="BE864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44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BE8646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2" r:id="rId4"/>
    <p:sldLayoutId id="2147483923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accent4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accent3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39200" y="3600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chemeClr val="accent6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44500" y="5207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rgbClr val="2F444D"/>
          </a:solidFill>
          <a:ln w="9525">
            <a:solidFill>
              <a:srgbClr val="2F444D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de-DE" dirty="0">
              <a:solidFill>
                <a:srgbClr val="658E0C"/>
              </a:solidFill>
            </a:endParaRPr>
          </a:p>
        </p:txBody>
      </p:sp>
      <p:sp>
        <p:nvSpPr>
          <p:cNvPr id="26" name="Rechteck 25"/>
          <p:cNvSpPr/>
          <p:nvPr userDrawn="1"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Rechteck 26"/>
          <p:cNvSpPr/>
          <p:nvPr userDrawn="1"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Rechteck 27"/>
          <p:cNvSpPr/>
          <p:nvPr userDrawn="1"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Rechteck 28"/>
          <p:cNvSpPr/>
          <p:nvPr userDrawn="1"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Rechteck 30"/>
          <p:cNvSpPr/>
          <p:nvPr userDrawn="1"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 userDrawn="1"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87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43697B"/>
        </a:buClr>
        <a:buSzPct val="120000"/>
        <a:buFont typeface="Arial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Haus-mit-FOKUSschild_low_res.jpg"/>
          <p:cNvPicPr>
            <a:picLocks noChangeAspect="1"/>
          </p:cNvPicPr>
          <p:nvPr/>
        </p:nvPicPr>
        <p:blipFill>
          <a:blip r:embed="rId3"/>
          <a:srcRect b="2037"/>
          <a:stretch>
            <a:fillRect/>
          </a:stretch>
        </p:blipFill>
        <p:spPr>
          <a:xfrm>
            <a:off x="0" y="221376"/>
            <a:ext cx="9144000" cy="594651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5667554"/>
            <a:ext cx="4305300" cy="59354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sysClr val="window" lastClr="FFFFFF"/>
              </a:solidFill>
              <a:latin typeface="Tahoma"/>
              <a:ea typeface="+mn-ea"/>
            </a:endParaRPr>
          </a:p>
        </p:txBody>
      </p:sp>
      <p:sp>
        <p:nvSpPr>
          <p:cNvPr id="57348" name="Titel 6"/>
          <p:cNvSpPr>
            <a:spLocks noGrp="1"/>
          </p:cNvSpPr>
          <p:nvPr>
            <p:ph type="ctrTitle"/>
          </p:nvPr>
        </p:nvSpPr>
        <p:spPr>
          <a:xfrm>
            <a:off x="253851" y="5586284"/>
            <a:ext cx="7862887" cy="960651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3600" b="1" dirty="0" smtClean="0"/>
              <a:t>Fraunhofer</a:t>
            </a:r>
            <a:r>
              <a:rPr lang="en-US" sz="3600" b="1" dirty="0" smtClean="0">
                <a:solidFill>
                  <a:schemeClr val="bg2"/>
                </a:solidFill>
              </a:rPr>
              <a:t> FOKUS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Institute for Open Communication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735857"/>
              </p:ext>
            </p:extLst>
          </p:nvPr>
        </p:nvGraphicFramePr>
        <p:xfrm>
          <a:off x="-498475" y="-142875"/>
          <a:ext cx="9894888" cy="710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Visio" r:id="rId4" imgW="13410248" imgH="10773061" progId="Visio.Drawing.11">
                  <p:embed/>
                </p:oleObj>
              </mc:Choice>
              <mc:Fallback>
                <p:oleObj name="Visio" r:id="rId4" imgW="13410248" imgH="1077306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98475" y="-142875"/>
                        <a:ext cx="9894888" cy="710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4"/>
          <p:cNvSpPr/>
          <p:nvPr/>
        </p:nvSpPr>
        <p:spPr bwMode="auto">
          <a:xfrm>
            <a:off x="3347864" y="53677"/>
            <a:ext cx="1008112" cy="1260140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6516216" y="1484784"/>
            <a:ext cx="2627784" cy="3672408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508104" y="0"/>
            <a:ext cx="3635896" cy="1772816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004048" y="4509120"/>
            <a:ext cx="4139952" cy="2348880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Gewitterblitz 43"/>
          <p:cNvSpPr/>
          <p:nvPr/>
        </p:nvSpPr>
        <p:spPr bwMode="auto">
          <a:xfrm rot="4405826">
            <a:off x="3835197" y="3105442"/>
            <a:ext cx="952655" cy="1578245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4"/>
          <p:cNvSpPr/>
          <p:nvPr/>
        </p:nvSpPr>
        <p:spPr bwMode="auto">
          <a:xfrm>
            <a:off x="4283968" y="908720"/>
            <a:ext cx="1008112" cy="592426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Pfeil nach rechts 5"/>
          <p:cNvSpPr/>
          <p:nvPr/>
        </p:nvSpPr>
        <p:spPr bwMode="auto">
          <a:xfrm rot="16200000">
            <a:off x="2893231" y="5638664"/>
            <a:ext cx="432049" cy="18918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Pfeil nach rechts 5"/>
          <p:cNvSpPr/>
          <p:nvPr/>
        </p:nvSpPr>
        <p:spPr bwMode="auto">
          <a:xfrm rot="17662228">
            <a:off x="3047505" y="4896791"/>
            <a:ext cx="510065" cy="184668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Circular Arrow 12"/>
          <p:cNvSpPr/>
          <p:nvPr/>
        </p:nvSpPr>
        <p:spPr bwMode="auto">
          <a:xfrm rot="2769488">
            <a:off x="3869958" y="215397"/>
            <a:ext cx="2556212" cy="173825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689591"/>
              <a:gd name="adj5" fmla="val 12500"/>
            </a:avLst>
          </a:prstGeom>
          <a:solidFill>
            <a:srgbClr val="FC1C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1400000" rev="0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5400000">
            <a:off x="5512194" y="840802"/>
            <a:ext cx="351859" cy="79208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6"/>
          <p:cNvSpPr/>
          <p:nvPr/>
        </p:nvSpPr>
        <p:spPr bwMode="auto">
          <a:xfrm>
            <a:off x="5759508" y="188640"/>
            <a:ext cx="2520280" cy="1728192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latin typeface="Arial" charset="0"/>
              </a:rPr>
              <a:t>Unerwünschter Zugriffsversuch auf einen der beiden Services via Internet (entsprechende IPv6 Adressen des Landesrechenzentrums)</a:t>
            </a: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208483"/>
              </p:ext>
            </p:extLst>
          </p:nvPr>
        </p:nvGraphicFramePr>
        <p:xfrm>
          <a:off x="-498475" y="-142875"/>
          <a:ext cx="9894888" cy="710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Visio" r:id="rId4" imgW="13410248" imgH="10773061" progId="Visio.Drawing.11">
                  <p:embed/>
                </p:oleObj>
              </mc:Choice>
              <mc:Fallback>
                <p:oleObj name="Visio" r:id="rId4" imgW="13410248" imgH="1077306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98475" y="-142875"/>
                        <a:ext cx="9894888" cy="710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hteck 25"/>
          <p:cNvSpPr/>
          <p:nvPr/>
        </p:nvSpPr>
        <p:spPr bwMode="auto">
          <a:xfrm>
            <a:off x="5508104" y="0"/>
            <a:ext cx="3635896" cy="1772816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6516216" y="1484784"/>
            <a:ext cx="2627784" cy="3672408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004048" y="4509120"/>
            <a:ext cx="4139952" cy="2348880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Pfeil nach rechts 5"/>
          <p:cNvSpPr/>
          <p:nvPr/>
        </p:nvSpPr>
        <p:spPr bwMode="auto">
          <a:xfrm rot="16200000">
            <a:off x="3480176" y="3099171"/>
            <a:ext cx="599472" cy="18271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Pfeil nach rechts 5"/>
          <p:cNvSpPr/>
          <p:nvPr/>
        </p:nvSpPr>
        <p:spPr bwMode="auto">
          <a:xfrm rot="16200000">
            <a:off x="2893231" y="5638664"/>
            <a:ext cx="432049" cy="18918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Pfeil nach rechts 5"/>
          <p:cNvSpPr/>
          <p:nvPr/>
        </p:nvSpPr>
        <p:spPr bwMode="auto">
          <a:xfrm rot="17662228">
            <a:off x="3047505" y="4896791"/>
            <a:ext cx="510065" cy="184668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Pfeil nach rechts 5"/>
          <p:cNvSpPr/>
          <p:nvPr/>
        </p:nvSpPr>
        <p:spPr bwMode="auto">
          <a:xfrm rot="13625207">
            <a:off x="3160115" y="4487517"/>
            <a:ext cx="313849" cy="199817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Pfeil nach rechts 5"/>
          <p:cNvSpPr/>
          <p:nvPr/>
        </p:nvSpPr>
        <p:spPr bwMode="auto">
          <a:xfrm rot="19475979">
            <a:off x="3263508" y="3761737"/>
            <a:ext cx="510065" cy="184668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Pfeil nach rechts 5"/>
          <p:cNvSpPr/>
          <p:nvPr/>
        </p:nvSpPr>
        <p:spPr bwMode="auto">
          <a:xfrm rot="12647325">
            <a:off x="3197324" y="2499698"/>
            <a:ext cx="599472" cy="18271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Pfeil nach rechts 5"/>
          <p:cNvSpPr/>
          <p:nvPr/>
        </p:nvSpPr>
        <p:spPr bwMode="auto">
          <a:xfrm rot="12647325">
            <a:off x="2246099" y="1949951"/>
            <a:ext cx="741818" cy="200239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4"/>
          <p:cNvSpPr/>
          <p:nvPr/>
        </p:nvSpPr>
        <p:spPr bwMode="auto">
          <a:xfrm>
            <a:off x="3347864" y="53677"/>
            <a:ext cx="1008112" cy="1260140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4"/>
          <p:cNvSpPr/>
          <p:nvPr/>
        </p:nvSpPr>
        <p:spPr bwMode="auto">
          <a:xfrm>
            <a:off x="4283968" y="908720"/>
            <a:ext cx="1008112" cy="592426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Circular Arrow 24"/>
          <p:cNvSpPr/>
          <p:nvPr/>
        </p:nvSpPr>
        <p:spPr bwMode="auto">
          <a:xfrm rot="2769488">
            <a:off x="3869958" y="215397"/>
            <a:ext cx="2556212" cy="173825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689591"/>
              <a:gd name="adj5" fmla="val 12500"/>
            </a:avLst>
          </a:prstGeom>
          <a:solidFill>
            <a:srgbClr val="FC1C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1400000" rev="0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Down Arrow 28"/>
          <p:cNvSpPr/>
          <p:nvPr/>
        </p:nvSpPr>
        <p:spPr bwMode="auto">
          <a:xfrm rot="5400000">
            <a:off x="5512194" y="840802"/>
            <a:ext cx="351859" cy="79208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6"/>
          <p:cNvSpPr/>
          <p:nvPr/>
        </p:nvSpPr>
        <p:spPr bwMode="auto">
          <a:xfrm>
            <a:off x="5759508" y="188640"/>
            <a:ext cx="2520280" cy="1728192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latin typeface="Arial" charset="0"/>
              </a:rPr>
              <a:t>Unerwünschter Zugriffsversuch auf einen der beiden Services via Internet (entsprechende IPv6 Adressen des Landesrechenzentrums)</a:t>
            </a: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Gewitterblitz 43"/>
          <p:cNvSpPr/>
          <p:nvPr/>
        </p:nvSpPr>
        <p:spPr bwMode="auto">
          <a:xfrm rot="4405826">
            <a:off x="2251561" y="164001"/>
            <a:ext cx="952655" cy="1578245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de-DE">
              <a:latin typeface="Arial" charset="0"/>
            </a:endParaRPr>
          </a:p>
        </p:txBody>
      </p:sp>
      <p:sp>
        <p:nvSpPr>
          <p:cNvPr id="33" name="Rectangle 6"/>
          <p:cNvSpPr/>
          <p:nvPr/>
        </p:nvSpPr>
        <p:spPr bwMode="auto">
          <a:xfrm>
            <a:off x="539552" y="964043"/>
            <a:ext cx="1955259" cy="349774"/>
          </a:xfrm>
          <a:prstGeom prst="rect">
            <a:avLst/>
          </a:prstGeom>
          <a:solidFill>
            <a:srgbClr val="FFC9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latin typeface="Arial" charset="0"/>
              </a:rPr>
              <a:t>Doppelter Schutz</a:t>
            </a: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6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30" grpId="0" animBg="1"/>
      <p:bldP spid="31" grpId="0" animBg="1"/>
      <p:bldP spid="20" grpId="0" animBg="1"/>
      <p:bldP spid="21" grpId="0" animBg="1"/>
      <p:bldP spid="2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338788"/>
              </p:ext>
            </p:extLst>
          </p:nvPr>
        </p:nvGraphicFramePr>
        <p:xfrm>
          <a:off x="-498475" y="-142875"/>
          <a:ext cx="9894888" cy="710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Visio" r:id="rId4" imgW="13410248" imgH="10773061" progId="Visio.Drawing.11">
                  <p:embed/>
                </p:oleObj>
              </mc:Choice>
              <mc:Fallback>
                <p:oleObj name="Visio" r:id="rId4" imgW="13410248" imgH="1077306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98475" y="-142875"/>
                        <a:ext cx="9894888" cy="710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/>
          <p:cNvSpPr/>
          <p:nvPr/>
        </p:nvSpPr>
        <p:spPr bwMode="auto">
          <a:xfrm>
            <a:off x="6372200" y="1484784"/>
            <a:ext cx="2771800" cy="3672408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508104" y="-27384"/>
            <a:ext cx="3635896" cy="1894659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148064" y="4581128"/>
            <a:ext cx="3995936" cy="2232248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Pfeil nach rechts 5"/>
          <p:cNvSpPr/>
          <p:nvPr/>
        </p:nvSpPr>
        <p:spPr bwMode="auto">
          <a:xfrm rot="16200000">
            <a:off x="2870648" y="5661246"/>
            <a:ext cx="360039" cy="21602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feil nach rechts 5"/>
          <p:cNvSpPr/>
          <p:nvPr/>
        </p:nvSpPr>
        <p:spPr bwMode="auto">
          <a:xfrm rot="13243388">
            <a:off x="1695966" y="4344102"/>
            <a:ext cx="566358" cy="22333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Pfeil nach rechts 5"/>
          <p:cNvSpPr/>
          <p:nvPr/>
        </p:nvSpPr>
        <p:spPr bwMode="auto">
          <a:xfrm rot="17778738">
            <a:off x="1565322" y="3297756"/>
            <a:ext cx="648071" cy="202449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Pfeil nach rechts 5"/>
          <p:cNvSpPr/>
          <p:nvPr/>
        </p:nvSpPr>
        <p:spPr bwMode="auto">
          <a:xfrm rot="13974657">
            <a:off x="1482729" y="2570063"/>
            <a:ext cx="648071" cy="191503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feil nach rechts 5"/>
          <p:cNvSpPr/>
          <p:nvPr/>
        </p:nvSpPr>
        <p:spPr bwMode="auto">
          <a:xfrm rot="19050976">
            <a:off x="1592462" y="1660809"/>
            <a:ext cx="449326" cy="204070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Pfeil nach rechts 5"/>
          <p:cNvSpPr/>
          <p:nvPr/>
        </p:nvSpPr>
        <p:spPr bwMode="auto">
          <a:xfrm rot="13430188">
            <a:off x="4731980" y="1339916"/>
            <a:ext cx="267297" cy="153650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Pfeil nach rechts 5"/>
          <p:cNvSpPr/>
          <p:nvPr/>
        </p:nvSpPr>
        <p:spPr bwMode="auto">
          <a:xfrm rot="10800000">
            <a:off x="4067944" y="620688"/>
            <a:ext cx="449326" cy="170851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Pfeil nach rechts 5"/>
          <p:cNvSpPr/>
          <p:nvPr/>
        </p:nvSpPr>
        <p:spPr bwMode="auto">
          <a:xfrm rot="16200000">
            <a:off x="4498069" y="406588"/>
            <a:ext cx="349179" cy="20131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Pfeil nach rechts 4"/>
          <p:cNvSpPr/>
          <p:nvPr/>
        </p:nvSpPr>
        <p:spPr bwMode="auto">
          <a:xfrm rot="10800000" flipH="1">
            <a:off x="4110521" y="836712"/>
            <a:ext cx="527753" cy="165737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Pfeil nach rechts 4"/>
          <p:cNvSpPr/>
          <p:nvPr/>
        </p:nvSpPr>
        <p:spPr bwMode="auto">
          <a:xfrm flipH="1">
            <a:off x="2397131" y="1615861"/>
            <a:ext cx="2562715" cy="2016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Pfeil nach rechts 4"/>
          <p:cNvSpPr/>
          <p:nvPr/>
        </p:nvSpPr>
        <p:spPr bwMode="auto">
          <a:xfrm rot="18825837" flipH="1">
            <a:off x="1856937" y="1920735"/>
            <a:ext cx="365538" cy="18631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Pfeil nach rechts 4"/>
          <p:cNvSpPr/>
          <p:nvPr/>
        </p:nvSpPr>
        <p:spPr bwMode="auto">
          <a:xfrm rot="14015715" flipH="1">
            <a:off x="1847995" y="2438481"/>
            <a:ext cx="560870" cy="16975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Pfeil nach rechts 4"/>
          <p:cNvSpPr/>
          <p:nvPr/>
        </p:nvSpPr>
        <p:spPr bwMode="auto">
          <a:xfrm rot="17844617" flipH="1">
            <a:off x="1888515" y="3458769"/>
            <a:ext cx="725917" cy="181803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Pfeil nach rechts 4"/>
          <p:cNvSpPr/>
          <p:nvPr/>
        </p:nvSpPr>
        <p:spPr bwMode="auto">
          <a:xfrm rot="13423891" flipH="1">
            <a:off x="2043302" y="4094477"/>
            <a:ext cx="545017" cy="19436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Pfeil nach rechts 4"/>
          <p:cNvSpPr/>
          <p:nvPr/>
        </p:nvSpPr>
        <p:spPr bwMode="auto">
          <a:xfrm rot="16200000" flipH="1">
            <a:off x="4703931" y="475797"/>
            <a:ext cx="346094" cy="165737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Pfeil nach rechts 4"/>
          <p:cNvSpPr/>
          <p:nvPr/>
        </p:nvSpPr>
        <p:spPr bwMode="auto">
          <a:xfrm rot="13410061" flipH="1">
            <a:off x="2626110" y="4887184"/>
            <a:ext cx="758324" cy="19629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Pfeil nach rechts 4"/>
          <p:cNvSpPr/>
          <p:nvPr/>
        </p:nvSpPr>
        <p:spPr bwMode="auto">
          <a:xfrm rot="16200000" flipH="1">
            <a:off x="3360508" y="5673892"/>
            <a:ext cx="360040" cy="19073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Pfeil nach rechts 5"/>
          <p:cNvSpPr/>
          <p:nvPr/>
        </p:nvSpPr>
        <p:spPr bwMode="auto">
          <a:xfrm rot="17662228">
            <a:off x="3138158" y="4831211"/>
            <a:ext cx="510065" cy="184668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Pfeil nach rechts 5"/>
          <p:cNvSpPr/>
          <p:nvPr/>
        </p:nvSpPr>
        <p:spPr bwMode="auto">
          <a:xfrm rot="10800000">
            <a:off x="2662680" y="4540476"/>
            <a:ext cx="757192" cy="178240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Pfeil nach rechts 4"/>
          <p:cNvSpPr/>
          <p:nvPr/>
        </p:nvSpPr>
        <p:spPr bwMode="auto">
          <a:xfrm rot="13579837" flipH="1">
            <a:off x="4936911" y="1193590"/>
            <a:ext cx="346094" cy="165737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Pfeil nach rechts 5"/>
          <p:cNvSpPr/>
          <p:nvPr/>
        </p:nvSpPr>
        <p:spPr bwMode="auto">
          <a:xfrm>
            <a:off x="2411759" y="1408413"/>
            <a:ext cx="2382349" cy="207448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Gewitterblitz 43"/>
          <p:cNvSpPr/>
          <p:nvPr/>
        </p:nvSpPr>
        <p:spPr bwMode="auto">
          <a:xfrm rot="4405826">
            <a:off x="3835197" y="3105442"/>
            <a:ext cx="952655" cy="1578245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de-DE">
              <a:latin typeface="Arial" charset="0"/>
            </a:endParaRPr>
          </a:p>
        </p:txBody>
      </p:sp>
      <p:sp>
        <p:nvSpPr>
          <p:cNvPr id="38" name="Oval 4"/>
          <p:cNvSpPr/>
          <p:nvPr/>
        </p:nvSpPr>
        <p:spPr bwMode="auto">
          <a:xfrm>
            <a:off x="3347864" y="53677"/>
            <a:ext cx="1008112" cy="1260140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4"/>
          <p:cNvSpPr/>
          <p:nvPr/>
        </p:nvSpPr>
        <p:spPr bwMode="auto">
          <a:xfrm>
            <a:off x="4283968" y="908720"/>
            <a:ext cx="1008112" cy="592426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Circular Arrow 39"/>
          <p:cNvSpPr/>
          <p:nvPr/>
        </p:nvSpPr>
        <p:spPr bwMode="auto">
          <a:xfrm rot="2769488">
            <a:off x="3869958" y="215397"/>
            <a:ext cx="2556212" cy="173825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689591"/>
              <a:gd name="adj5" fmla="val 12500"/>
            </a:avLst>
          </a:prstGeom>
          <a:solidFill>
            <a:srgbClr val="FC1C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1400000" rev="0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Down Arrow 40"/>
          <p:cNvSpPr/>
          <p:nvPr/>
        </p:nvSpPr>
        <p:spPr bwMode="auto">
          <a:xfrm rot="5400000">
            <a:off x="5512194" y="840802"/>
            <a:ext cx="351859" cy="79208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6"/>
          <p:cNvSpPr/>
          <p:nvPr/>
        </p:nvSpPr>
        <p:spPr bwMode="auto">
          <a:xfrm>
            <a:off x="5759508" y="188640"/>
            <a:ext cx="2520280" cy="1728192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latin typeface="Arial" charset="0"/>
              </a:rPr>
              <a:t>Unerwünschter Zugriffsversuch auf einen der beiden Services via Internet (entsprechende IPv6 Adressen des Landesrechenzentrums)</a:t>
            </a:r>
            <a:endParaRPr kumimoji="0" 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2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Inhaltsplatzhalter 2"/>
          <p:cNvSpPr>
            <a:spLocks noGrp="1"/>
          </p:cNvSpPr>
          <p:nvPr>
            <p:ph idx="14"/>
          </p:nvPr>
        </p:nvSpPr>
        <p:spPr>
          <a:xfrm>
            <a:off x="431800" y="2867378"/>
            <a:ext cx="8280400" cy="3441942"/>
          </a:xfrm>
          <a:prstGeom prst="rect">
            <a:avLst/>
          </a:prstGeom>
        </p:spPr>
        <p:txBody>
          <a:bodyPr/>
          <a:lstStyle/>
          <a:p>
            <a:pPr marL="892175" indent="-892175" eaLnBrk="1" hangingPunct="1">
              <a:lnSpc>
                <a:spcPct val="100000"/>
              </a:lnSpc>
              <a:spcAft>
                <a:spcPts val="500"/>
              </a:spcAft>
              <a:buFont typeface="Wingdings" pitchFamily="2" charset="2"/>
              <a:buNone/>
              <a:tabLst>
                <a:tab pos="892175" algn="l"/>
              </a:tabLst>
            </a:pPr>
            <a:endParaRPr lang="en-US" altLang="de-DE" sz="1800" dirty="0"/>
          </a:p>
          <a:p>
            <a:pPr marL="892175" indent="-892175" eaLnBrk="1" hangingPunct="1">
              <a:lnSpc>
                <a:spcPct val="100000"/>
              </a:lnSpc>
              <a:spcAft>
                <a:spcPts val="500"/>
              </a:spcAft>
              <a:buFont typeface="Wingdings" pitchFamily="2" charset="2"/>
              <a:buNone/>
              <a:tabLst>
                <a:tab pos="892175" algn="l"/>
              </a:tabLst>
            </a:pPr>
            <a:r>
              <a:rPr lang="en-IE" altLang="de-DE" sz="1800" dirty="0" smtClean="0"/>
              <a:t>Nikolay Tcholtchev</a:t>
            </a:r>
            <a:endParaRPr lang="en-US" altLang="de-DE" sz="1800" dirty="0" smtClean="0"/>
          </a:p>
          <a:p>
            <a:pPr marL="892175" indent="-892175" eaLnBrk="1" hangingPunct="1">
              <a:lnSpc>
                <a:spcPct val="100000"/>
              </a:lnSpc>
              <a:buFont typeface="Wingdings" pitchFamily="2" charset="2"/>
              <a:buNone/>
              <a:tabLst>
                <a:tab pos="892175" algn="l"/>
              </a:tabLst>
            </a:pPr>
            <a:endParaRPr lang="de-DE" altLang="de-DE" sz="1800" dirty="0" smtClean="0"/>
          </a:p>
          <a:p>
            <a:pPr marL="892175" indent="-892175" eaLnBrk="1" hangingPunct="1">
              <a:lnSpc>
                <a:spcPct val="100000"/>
              </a:lnSpc>
              <a:buFont typeface="Wingdings" pitchFamily="2" charset="2"/>
              <a:buNone/>
              <a:tabLst>
                <a:tab pos="892175" algn="l"/>
              </a:tabLst>
            </a:pPr>
            <a:r>
              <a:rPr lang="de-DE" altLang="de-DE" sz="1800" dirty="0" smtClean="0"/>
              <a:t>Phone: 	</a:t>
            </a:r>
            <a:r>
              <a:rPr lang="en-US" altLang="de-DE" sz="1800" dirty="0" smtClean="0"/>
              <a:t>+49 30 34 63 </a:t>
            </a:r>
            <a:r>
              <a:rPr lang="en-IE" altLang="de-DE" sz="1800" dirty="0" smtClean="0"/>
              <a:t>7175</a:t>
            </a:r>
            <a:endParaRPr lang="de-DE" altLang="de-DE" sz="1800" dirty="0" smtClean="0"/>
          </a:p>
          <a:p>
            <a:pPr marL="892175" indent="-892175" eaLnBrk="1" hangingPunct="1">
              <a:lnSpc>
                <a:spcPct val="100000"/>
              </a:lnSpc>
              <a:buFont typeface="Wingdings" pitchFamily="2" charset="2"/>
              <a:buNone/>
              <a:tabLst>
                <a:tab pos="892175" algn="l"/>
              </a:tabLst>
            </a:pPr>
            <a:r>
              <a:rPr lang="en-US" altLang="de-DE" sz="1800" dirty="0" smtClean="0"/>
              <a:t>Email: 	</a:t>
            </a:r>
            <a:r>
              <a:rPr lang="de-DE" altLang="de-DE" sz="1800" dirty="0" err="1" smtClean="0"/>
              <a:t>nikolay.tcholtchev</a:t>
            </a:r>
            <a:r>
              <a:rPr lang="en-US" altLang="de-DE" sz="1800" dirty="0" smtClean="0"/>
              <a:t>@</a:t>
            </a:r>
            <a:br>
              <a:rPr lang="en-US" altLang="de-DE" sz="1800" dirty="0" smtClean="0"/>
            </a:br>
            <a:r>
              <a:rPr lang="en-US" altLang="de-DE" sz="1800" dirty="0" smtClean="0"/>
              <a:t>fokus.fraunhofer.de	</a:t>
            </a:r>
          </a:p>
          <a:p>
            <a:pPr marL="892175" indent="-892175" eaLnBrk="1" hangingPunct="1">
              <a:spcAft>
                <a:spcPts val="500"/>
              </a:spcAft>
              <a:buFont typeface="Wingdings" pitchFamily="2" charset="2"/>
              <a:buNone/>
              <a:tabLst>
                <a:tab pos="892175" algn="l"/>
              </a:tabLst>
            </a:pPr>
            <a:endParaRPr lang="de-DE" altLang="de-DE" b="1" dirty="0" smtClean="0"/>
          </a:p>
        </p:txBody>
      </p:sp>
      <p:sp>
        <p:nvSpPr>
          <p:cNvPr id="502787" name="Inhaltsplatzhalter 3"/>
          <p:cNvSpPr>
            <a:spLocks noGrp="1"/>
          </p:cNvSpPr>
          <p:nvPr>
            <p:ph idx="4294967295"/>
          </p:nvPr>
        </p:nvSpPr>
        <p:spPr>
          <a:xfrm>
            <a:off x="5183188" y="3285067"/>
            <a:ext cx="3960812" cy="2564871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715963" algn="l"/>
              </a:tabLst>
            </a:pPr>
            <a:r>
              <a:rPr lang="en-US" sz="2000" b="1" dirty="0" smtClean="0">
                <a:solidFill>
                  <a:srgbClr val="018263"/>
                </a:solidFill>
              </a:rPr>
              <a:t>FOKUS</a:t>
            </a:r>
            <a:r>
              <a:rPr lang="en-US" sz="1800" dirty="0" smtClean="0">
                <a:solidFill>
                  <a:srgbClr val="262626"/>
                </a:solidFill>
              </a:rPr>
              <a:t> </a:t>
            </a:r>
            <a:br>
              <a:rPr lang="en-US" sz="1800" dirty="0" smtClean="0">
                <a:solidFill>
                  <a:srgbClr val="262626"/>
                </a:solidFill>
              </a:rPr>
            </a:br>
            <a:r>
              <a:rPr lang="en-US" altLang="de-DE" sz="1800" dirty="0" err="1" smtClean="0"/>
              <a:t>Fraunhofer</a:t>
            </a:r>
            <a:r>
              <a:rPr lang="en-US" altLang="de-DE" sz="1800" dirty="0" smtClean="0"/>
              <a:t> Institute for Open Communication Systems FOKUS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715963" algn="l"/>
              </a:tabLst>
            </a:pPr>
            <a:r>
              <a:rPr lang="en-US" altLang="de-DE" sz="1800" dirty="0" smtClean="0"/>
              <a:t/>
            </a:r>
            <a:br>
              <a:rPr lang="en-US" altLang="de-DE" sz="1800" dirty="0" smtClean="0"/>
            </a:br>
            <a:r>
              <a:rPr lang="en-US" altLang="de-DE" sz="1800" dirty="0" err="1" smtClean="0"/>
              <a:t>Kaiserin</a:t>
            </a:r>
            <a:r>
              <a:rPr lang="en-US" altLang="de-DE" sz="1800" dirty="0" smtClean="0"/>
              <a:t>-Augusta-</a:t>
            </a:r>
            <a:r>
              <a:rPr lang="en-US" altLang="de-DE" sz="1800" dirty="0" err="1" smtClean="0"/>
              <a:t>Allee</a:t>
            </a:r>
            <a:r>
              <a:rPr lang="en-US" altLang="de-DE" sz="1800" dirty="0" smtClean="0"/>
              <a:t> 31 </a:t>
            </a:r>
            <a:br>
              <a:rPr lang="en-US" altLang="de-DE" sz="1800" dirty="0" smtClean="0"/>
            </a:br>
            <a:r>
              <a:rPr lang="en-US" altLang="de-DE" sz="1800" dirty="0" smtClean="0"/>
              <a:t>10589 Berlin, Germany 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715963" algn="l"/>
              </a:tabLst>
            </a:pPr>
            <a:r>
              <a:rPr lang="en-US" altLang="de-DE" sz="1800" dirty="0" smtClean="0"/>
              <a:t>Tel:	+49 (30) 34 63 – 7000</a:t>
            </a:r>
            <a:br>
              <a:rPr lang="en-US" altLang="de-DE" sz="1800" dirty="0" smtClean="0"/>
            </a:br>
            <a:r>
              <a:rPr lang="en-US" altLang="de-DE" sz="1800" dirty="0" smtClean="0"/>
              <a:t>Fax:	+49 (30) 34 63 – 8000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715963" algn="l"/>
              </a:tabLst>
            </a:pPr>
            <a:r>
              <a:rPr lang="de-DE" altLang="de-DE" sz="1800" dirty="0" smtClean="0"/>
              <a:t>Web: 	</a:t>
            </a:r>
            <a:r>
              <a:rPr lang="en-US" altLang="de-DE" sz="1800" dirty="0" smtClean="0"/>
              <a:t>www.fokus.fraunhofer.de	</a:t>
            </a:r>
            <a:endParaRPr lang="en-US" sz="1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45822" y="829205"/>
            <a:ext cx="7104063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bIns="0"/>
          <a:lstStyle/>
          <a:p>
            <a:pPr algn="ctr" defTabSz="457200">
              <a:defRPr/>
            </a:pPr>
            <a:r>
              <a:rPr lang="en-US" sz="3200" b="1" dirty="0" smtClean="0">
                <a:solidFill>
                  <a:srgbClr val="333333"/>
                </a:solidFill>
                <a:ea typeface="+mj-ea"/>
                <a:cs typeface="+mj-cs"/>
              </a:rPr>
              <a:t>Thank you for your attention !</a:t>
            </a:r>
            <a:endParaRPr lang="en-US" sz="3200" b="1" dirty="0" smtClean="0">
              <a:solidFill>
                <a:srgbClr val="333333"/>
              </a:solidFill>
              <a:ea typeface="+mj-ea"/>
              <a:cs typeface="+mj-cs"/>
            </a:endParaRPr>
          </a:p>
          <a:p>
            <a:pPr algn="ctr" defTabSz="457200">
              <a:defRPr/>
            </a:pPr>
            <a:endParaRPr lang="en-US" sz="3200" b="1" dirty="0">
              <a:solidFill>
                <a:srgbClr val="333333"/>
              </a:solidFill>
              <a:ea typeface="+mj-ea"/>
              <a:cs typeface="+mj-cs"/>
            </a:endParaRPr>
          </a:p>
          <a:p>
            <a:pPr algn="ctr" defTabSz="457200">
              <a:defRPr/>
            </a:pPr>
            <a:r>
              <a:rPr lang="en-US" sz="3200" b="1" dirty="0" smtClean="0">
                <a:solidFill>
                  <a:srgbClr val="C00000"/>
                </a:solidFill>
                <a:ea typeface="+mj-ea"/>
                <a:cs typeface="+mj-cs"/>
              </a:rPr>
              <a:t>Further Questions ?</a:t>
            </a:r>
            <a:endParaRPr lang="en-US" sz="3200" b="1" dirty="0">
              <a:solidFill>
                <a:srgbClr val="C00000"/>
              </a:solidFill>
              <a:ea typeface="+mj-ea"/>
              <a:cs typeface="+mj-cs"/>
            </a:endParaRPr>
          </a:p>
        </p:txBody>
      </p:sp>
      <p:sp>
        <p:nvSpPr>
          <p:cNvPr id="3" name="AutoShape 2" descr="data:image/jpeg;base64,/9j/4AAQSkZJRgABAQAAAQABAAD/2wCEAAkGBxISERQUExQVFhUXFhYXFRQUGRQUFhUVFRcXFxcUFBQZHCggGBwlHBQVITEhJikrLi4uFx8zODMsNygtLiwBCgoKDg0OGhAQGywkHx4sLCwsLCwrLCwsLCwsLCwsLCwsLCwsLCwsLCwsLCwsLCssLCwsKyw3Nyw3LCsrKysrK//AABEIAHgAeAMBIgACEQEDEQH/xAAcAAABBQEBAQAAAAAAAAAAAAAGAAMEBQcCAQj/xAA3EAABAwMCBAMFBwMFAAAAAAABAAIDBBEhBTEGEkFRE2FxByKBkbEUMkJSYsHhodHxFSNUsvD/xAAZAQADAQEBAAAAAAAAAAAAAAABAgMABAX/xAAgEQACAgMBAAMBAQAAAAAAAAAAAQIRAyExEhNBUSIE/9oADAMBAAIRAxEAPwAZrKyWTo4qsnlOxujDhGnMkbi9tsoY1uEeM4DoUZE/NFe26dEa8aM2TrqlrMHJQUbAcMhN1NhgeoMWri+Wn1/hSI9XaTa6ZYwtHdVEVEEhaiCgpDNeyga7oroslK0BIislBt6rZ+HbeCPRYXRxkva3u4LetApbQt9E0ApbM59o1KecOAxm6DYpLXWuceacXxGwuQCsfeLYOCkenY7HmS+aMeF6q4QGVb6JqnhHKFmiG9bKbpIXrdeLjhJax7QeMaYYXEN6XFll9VUOllcbHJ2W3SPYRy4QRxnSxU8XMAA95s39ylwtzhGTNlX90Ak8jW4buev1UaLLuQC5P9U09+bqRo04ZUxl2W3z/dXb1oWMdljPo5DR7oH7+gT1Dwq9+SbI7bRscQ7fGPIKbHFbFlL2zr+KIF6NTPpZc5bfI6H+xU7jBwczGx2zdXNVS3N/moeq6T40QIPy+ipbaObJCuAfw/RB8jT1BW16TNysA8llPDGnmOpsdlrtPELBFWRRH1Z4cwghYvxBQhspt3W21rByn0WT8QUL3zGwQaCwaFBcKOKYg5V+6lfHuP4VrU6DzQ87d7f1Q8mVg5T0wST1MHA8pBv2SQpANR01p5/eWee1TUSaprOjGf8AZFPBPEIqL82CCgz2vsArGubb3ohf4GyXEpKCUul5tOTaA/7Rj/105SvL3tAGSQAB5q94W4eiqYDI5xBHMHWFzzAjlFvMFXWn8KNjkjlZgXILT0I39EXIosUqTC6gi8OJoJvZubd/JD2s1tTIbMeYwTyjlPXzO6LKeRvWyZq6CKTIABSotJNgzpVLK6nkDXnxHNxdxdY53VpwrSPhp+QAchc43OHE4vjvdPveyC3QW6DtsBbquqbVWOBPKWj9WCe9k8GiWbG1H0eaeOaoR9AMBC2iuY51wiyI4VjjWxuobhBmpzMD87o3kOEDcUUA5uYeqBpOtnFZE17DcKdpRYI7HZcsLHxADsodRpz7AMdb0RcQKZEFNH9oJSXR0OS97m69QphsCeC6WT7S9gNi05RLxzwpJLAZRdz4wSBuXN3IA7pqFrabVDfaQY9Qf5WnMNwCE3mxUzAfZ5VSNneGWLHAc7TfcbEditFkqG3wxwJy5xtbH1T2vaeI6tz2MHvtaXAe6b5ymXHmb7ubbg4/wVy5NSPRwtuAhJnCdFTYqkq6ot7gj8JwUxFxFDaz8KdlOFvVai7NmXHc7fIZUnQNN+0tc95FgbAcvJnc75PRDs/F9MxhLD7w2B+qJvZnqk1Q2Z7mkRe54biCOZ3vc3L3FrK+Fb2Q/wBEl50EVBpYi2VkCV7deXXRRw2K5UKvpA8ZU265kOFvILBmag5Bg2TcGpdOu1lbupeZxucKBqWkAZbuhQvNolwNed14qvT5J3+72O4XqKGsGeMntfURyN3abg+qqfaFrkpbFT8xGBI4tJB/SLj4lW+oVAfE4uHugX5lnGpVjpX8zjfAA9BsktO9nTkgoVR2zWar/kS7Wy4k2HmVHlr5XG5kkJ7lzr/VMleFCkJbJ8Gt1DRbnL2/lk98fC+R811NWxyC7mua7sDcH4qtXoSuC6MskjR+GNW0KFkYkiPi2AfJLGXAO79RZapQahDMwOhex7O7CCB5W6L5ivdTtF1OallE0DrOG4/C8flcOoVFIk42fS3iLkyqs0PVI6qnjnZs8bdWuGHNPoVMc4BVolY6Z0zPUJkzBNOlCNAbHoJFxPKMlxAH6iB9UL8W8VCmHhx2MpHwYO58/JZlXV8kri6RznE9XG6RySKRg2bdQSNILmOa5pO7SCP6JLC6HUZIXc0b3MJOeU2vbqR1SS+1+BeJ/pY8QasDG2NhPKcu/YIccu6h1yfVNXSpVoe2+nhSXl0roGPVzI5K6bkQsx2xdptq6BWMHfsx4gMMxp3H/blN23/DKB09Rj4LS56kr58a6xBBsRkEdCFqvA3ETqpr2SgeIwNPMMc7TcXt0IIz6q8JfRKcfsL4iCq3iTVRTQ84y4nlYP1dz6KdZZzx5rPiyiNv3I7/ABcd00nSsWCtg7WVJe5znG7ibknqVDc5evddNndczOpHBdZwK8SnGySFhHRA+d7zE3bJbtYeSjyUsg3Y4fArQKbTZGOD/AMbdiTYGx8lDrW2K0m0jmUwIEL/AMjvkV0KSQ7Md8rIrXt1H5WH2wYGlzH8H0XTNHlJseUEdCUSB2Qm6kWeD5JXlZvbBaaEscWuFiN1wrDiFtpAfzN+mFV2V4ytWUW0OAqXpupPgkbJG6zm/IjqD3BUHlC6ATp0Zo1HUOM4pKXmicBKQOaPq0nf/KAZZgTY9dj3UCAgFW9JpDpCASGMd1d9QEZSbNGNEIleAojn0emYBG9z2P3bIbFrh6bKl1GhfCeR1ji7XDIcOhCQpTRDeUlwSkgC0jcdRIc12cEEX80B1lQx5JaQe46g9iEklbPw5iCSurrxJcDMeOXFb90HsfqkkgYqOIZGljLEFwJ27Wzf5KnabpJLox8LR4dXSuvUlQIgU4yQgpJIm4EOhV0zwGHleGuBHN95voUQ1GgMmYBctLSSCB+Y3It1CSSCRW21sE/9FkbUCEg/e+9bBYDlwXiSSrCKaOfI9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data:image/jpeg;base64,/9j/4AAQSkZJRgABAQAAAQABAAD/2wCEAAkGBxISERQUExQVFhUXFhYXFRQUGRQUFhUVFRcXFxcUFBQZHCggGBwlHBQVITEhJikrLi4uFx8zODMsNygtLiwBCgoKDg0OGhAQGywkHx4sLCwsLCwrLCwsLCwsLCwsLCwsLCwsLCwsLCwsLCwsLCssLCwsKyw3Nyw3LCsrKysrK//AABEIAHgAeAMBIgACEQEDEQH/xAAcAAABBQEBAQAAAAAAAAAAAAAGAAMEBQcCAQj/xAA3EAABAwMCBAMFBwMFAAAAAAABAAIDBBEhBTEGEkFRE2FxByKBkbEUMkJSYsHhodHxFSNUsvD/xAAZAQADAQEBAAAAAAAAAAAAAAABAgMABAX/xAAgEQACAgMBAAMBAQAAAAAAAAAAAQIRAyExEhNBUSIE/9oADAMBAAIRAxEAPwAZrKyWTo4qsnlOxujDhGnMkbi9tsoY1uEeM4DoUZE/NFe26dEa8aM2TrqlrMHJQUbAcMhN1NhgeoMWri+Wn1/hSI9XaTa6ZYwtHdVEVEEhaiCgpDNeyga7oroslK0BIislBt6rZ+HbeCPRYXRxkva3u4LetApbQt9E0ApbM59o1KecOAxm6DYpLXWuceacXxGwuQCsfeLYOCkenY7HmS+aMeF6q4QGVb6JqnhHKFmiG9bKbpIXrdeLjhJax7QeMaYYXEN6XFll9VUOllcbHJ2W3SPYRy4QRxnSxU8XMAA95s39ylwtzhGTNlX90Ak8jW4buev1UaLLuQC5P9U09+bqRo04ZUxl2W3z/dXb1oWMdljPo5DR7oH7+gT1Dwq9+SbI7bRscQ7fGPIKbHFbFlL2zr+KIF6NTPpZc5bfI6H+xU7jBwczGx2zdXNVS3N/moeq6T40QIPy+ipbaObJCuAfw/RB8jT1BW16TNysA8llPDGnmOpsdlrtPELBFWRRH1Z4cwghYvxBQhspt3W21rByn0WT8QUL3zGwQaCwaFBcKOKYg5V+6lfHuP4VrU6DzQ87d7f1Q8mVg5T0wST1MHA8pBv2SQpANR01p5/eWee1TUSaprOjGf8AZFPBPEIqL82CCgz2vsArGubb3ohf4GyXEpKCUul5tOTaA/7Rj/105SvL3tAGSQAB5q94W4eiqYDI5xBHMHWFzzAjlFvMFXWn8KNjkjlZgXILT0I39EXIosUqTC6gi8OJoJvZubd/JD2s1tTIbMeYwTyjlPXzO6LKeRvWyZq6CKTIABSotJNgzpVLK6nkDXnxHNxdxdY53VpwrSPhp+QAchc43OHE4vjvdPveyC3QW6DtsBbquqbVWOBPKWj9WCe9k8GiWbG1H0eaeOaoR9AMBC2iuY51wiyI4VjjWxuobhBmpzMD87o3kOEDcUUA5uYeqBpOtnFZE17DcKdpRYI7HZcsLHxADsodRpz7AMdb0RcQKZEFNH9oJSXR0OS97m69QphsCeC6WT7S9gNi05RLxzwpJLAZRdz4wSBuXN3IA7pqFrabVDfaQY9Qf5WnMNwCE3mxUzAfZ5VSNneGWLHAc7TfcbEditFkqG3wxwJy5xtbH1T2vaeI6tz2MHvtaXAe6b5ymXHmb7ubbg4/wVy5NSPRwtuAhJnCdFTYqkq6ot7gj8JwUxFxFDaz8KdlOFvVai7NmXHc7fIZUnQNN+0tc95FgbAcvJnc75PRDs/F9MxhLD7w2B+qJvZnqk1Q2Z7mkRe54biCOZ3vc3L3FrK+Fb2Q/wBEl50EVBpYi2VkCV7deXXRRw2K5UKvpA8ZU265kOFvILBmag5Bg2TcGpdOu1lbupeZxucKBqWkAZbuhQvNolwNed14qvT5J3+72O4XqKGsGeMntfURyN3abg+qqfaFrkpbFT8xGBI4tJB/SLj4lW+oVAfE4uHugX5lnGpVjpX8zjfAA9BsktO9nTkgoVR2zWar/kS7Wy4k2HmVHlr5XG5kkJ7lzr/VMleFCkJbJ8Gt1DRbnL2/lk98fC+R811NWxyC7mua7sDcH4qtXoSuC6MskjR+GNW0KFkYkiPi2AfJLGXAO79RZapQahDMwOhex7O7CCB5W6L5ivdTtF1OallE0DrOG4/C8flcOoVFIk42fS3iLkyqs0PVI6qnjnZs8bdWuGHNPoVMc4BVolY6Z0zPUJkzBNOlCNAbHoJFxPKMlxAH6iB9UL8W8VCmHhx2MpHwYO58/JZlXV8kri6RznE9XG6RySKRg2bdQSNILmOa5pO7SCP6JLC6HUZIXc0b3MJOeU2vbqR1SS+1+BeJ/pY8QasDG2NhPKcu/YIccu6h1yfVNXSpVoe2+nhSXl0roGPVzI5K6bkQsx2xdptq6BWMHfsx4gMMxp3H/blN23/DKB09Rj4LS56kr58a6xBBsRkEdCFqvA3ETqpr2SgeIwNPMMc7TcXt0IIz6q8JfRKcfsL4iCq3iTVRTQ84y4nlYP1dz6KdZZzx5rPiyiNv3I7/ABcd00nSsWCtg7WVJe5znG7ibknqVDc5evddNndczOpHBdZwK8SnGySFhHRA+d7zE3bJbtYeSjyUsg3Y4fArQKbTZGOD/AMbdiTYGx8lDrW2K0m0jmUwIEL/AMjvkV0KSQ7Md8rIrXt1H5WH2wYGlzH8H0XTNHlJseUEdCUSB2Qm6kWeD5JXlZvbBaaEscWuFiN1wrDiFtpAfzN+mFV2V4ytWUW0OAqXpupPgkbJG6zm/IjqD3BUHlC6ATp0Zo1HUOM4pKXmicBKQOaPq0nf/KAZZgTY9dj3UCAgFW9JpDpCASGMd1d9QEZSbNGNEIleAojn0emYBG9z2P3bIbFrh6bKl1GhfCeR1ji7XDIcOhCQpTRDeUlwSkgC0jcdRIc12cEEX80B1lQx5JaQe46g9iEklbPw5iCSurrxJcDMeOXFb90HsfqkkgYqOIZGljLEFwJ27Wzf5KnabpJLox8LR4dXSuvUlQIgU4yQgpJIm4EOhV0zwGHleGuBHN95voUQ1GgMmYBctLSSCB+Y3It1CSSCRW21sE/9FkbUCEg/e+9bBYDlwXiSSrCKaOfI9n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57" y="2579915"/>
            <a:ext cx="1502282" cy="138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395844"/>
              </p:ext>
            </p:extLst>
          </p:nvPr>
        </p:nvGraphicFramePr>
        <p:xfrm>
          <a:off x="-498475" y="-142875"/>
          <a:ext cx="9894888" cy="710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Visio" r:id="rId4" imgW="13410248" imgH="10773061" progId="Visio.Drawing.11">
                  <p:embed/>
                </p:oleObj>
              </mc:Choice>
              <mc:Fallback>
                <p:oleObj name="Visio" r:id="rId4" imgW="13410248" imgH="1077306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98475" y="-142875"/>
                        <a:ext cx="9894888" cy="710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Pfeil nach rechts 26"/>
          <p:cNvSpPr/>
          <p:nvPr/>
        </p:nvSpPr>
        <p:spPr bwMode="auto">
          <a:xfrm>
            <a:off x="4139952" y="3404482"/>
            <a:ext cx="1152128" cy="254095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Pfeil nach rechts 29"/>
          <p:cNvSpPr/>
          <p:nvPr/>
        </p:nvSpPr>
        <p:spPr bwMode="auto">
          <a:xfrm rot="11931574">
            <a:off x="6088311" y="3643287"/>
            <a:ext cx="1588907" cy="249785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6"/>
          <p:cNvSpPr/>
          <p:nvPr/>
        </p:nvSpPr>
        <p:spPr bwMode="auto">
          <a:xfrm>
            <a:off x="6588224" y="2961137"/>
            <a:ext cx="2160240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050" b="1" dirty="0" smtClean="0"/>
              <a:t>Annoncieren von 2a02:1008:1111</a:t>
            </a:r>
            <a:r>
              <a:rPr lang="de-DE" sz="1050" b="1" dirty="0"/>
              <a:t>::/48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Pfeil nach rechts 43"/>
          <p:cNvSpPr/>
          <p:nvPr/>
        </p:nvSpPr>
        <p:spPr bwMode="auto">
          <a:xfrm>
            <a:off x="4295210" y="2708920"/>
            <a:ext cx="996870" cy="288032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6"/>
          <p:cNvSpPr/>
          <p:nvPr/>
        </p:nvSpPr>
        <p:spPr bwMode="auto">
          <a:xfrm>
            <a:off x="1475656" y="2492896"/>
            <a:ext cx="2160240" cy="57606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050" b="1" dirty="0" smtClean="0"/>
              <a:t>Annoncieren von 2a02:1008:2222::/48 und</a:t>
            </a:r>
          </a:p>
          <a:p>
            <a:pPr algn="ctr"/>
            <a:r>
              <a:rPr lang="de-DE" sz="1050" b="1" dirty="0" smtClean="0"/>
              <a:t>2a02:1008::/32</a:t>
            </a:r>
          </a:p>
          <a:p>
            <a:pPr algn="ctr"/>
            <a:endParaRPr lang="de-DE" sz="1050" b="1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Pfeil nach rechts 24"/>
          <p:cNvSpPr/>
          <p:nvPr/>
        </p:nvSpPr>
        <p:spPr bwMode="auto">
          <a:xfrm>
            <a:off x="4115564" y="3966993"/>
            <a:ext cx="2832700" cy="254095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 rot="10800000">
            <a:off x="4115564" y="4221086"/>
            <a:ext cx="2832699" cy="249785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feil nach rechts 10"/>
          <p:cNvSpPr/>
          <p:nvPr/>
        </p:nvSpPr>
        <p:spPr bwMode="auto">
          <a:xfrm rot="16200000">
            <a:off x="3616773" y="3969147"/>
            <a:ext cx="432048" cy="249785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6736" y="27352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BGPv4</a:t>
            </a:r>
            <a:endParaRPr lang="de-DE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58800" y="341970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BGPv4</a:t>
            </a:r>
            <a:endParaRPr lang="de-DE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11200" y="385175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BGPv4</a:t>
            </a:r>
            <a:endParaRPr lang="de-DE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97696" y="421012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BGPv4</a:t>
            </a:r>
            <a:endParaRPr lang="de-DE" b="1" i="1" dirty="0"/>
          </a:p>
        </p:txBody>
      </p:sp>
      <p:sp>
        <p:nvSpPr>
          <p:cNvPr id="15" name="TextBox 14"/>
          <p:cNvSpPr txBox="1"/>
          <p:nvPr/>
        </p:nvSpPr>
        <p:spPr>
          <a:xfrm rot="1055283">
            <a:off x="6356792" y="359307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BGPv4</a:t>
            </a:r>
            <a:endParaRPr lang="de-DE" b="1" i="1" dirty="0"/>
          </a:p>
        </p:txBody>
      </p:sp>
      <p:sp>
        <p:nvSpPr>
          <p:cNvPr id="17" name="TextBox 16"/>
          <p:cNvSpPr txBox="1"/>
          <p:nvPr/>
        </p:nvSpPr>
        <p:spPr>
          <a:xfrm rot="19156876">
            <a:off x="8045089" y="293987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BGPv4</a:t>
            </a:r>
            <a:endParaRPr lang="de-DE" b="1" i="1" dirty="0"/>
          </a:p>
        </p:txBody>
      </p:sp>
      <p:sp>
        <p:nvSpPr>
          <p:cNvPr id="18" name="TextBox 17"/>
          <p:cNvSpPr txBox="1"/>
          <p:nvPr/>
        </p:nvSpPr>
        <p:spPr>
          <a:xfrm rot="19156876">
            <a:off x="2755095" y="259875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BGPv4</a:t>
            </a:r>
            <a:endParaRPr lang="de-DE" b="1" i="1" dirty="0"/>
          </a:p>
        </p:txBody>
      </p:sp>
    </p:spTree>
    <p:extLst>
      <p:ext uri="{BB962C8B-B14F-4D97-AF65-F5344CB8AC3E}">
        <p14:creationId xmlns:p14="http://schemas.microsoft.com/office/powerpoint/2010/main" val="140290926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215138"/>
              </p:ext>
            </p:extLst>
          </p:nvPr>
        </p:nvGraphicFramePr>
        <p:xfrm>
          <a:off x="-498475" y="-141288"/>
          <a:ext cx="9894888" cy="7099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Visio" r:id="rId4" imgW="13410248" imgH="10773061" progId="Visio.Drawing.11">
                  <p:embed/>
                </p:oleObj>
              </mc:Choice>
              <mc:Fallback>
                <p:oleObj name="Visio" r:id="rId4" imgW="13410248" imgH="1077306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98475" y="-141288"/>
                        <a:ext cx="9894888" cy="7099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 bwMode="auto">
          <a:xfrm>
            <a:off x="107504" y="1484784"/>
            <a:ext cx="2538896" cy="3960440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107504" y="-27384"/>
            <a:ext cx="5256584" cy="1961751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107504" y="4509120"/>
            <a:ext cx="4968552" cy="2348880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Pfeil nach rechts 5"/>
          <p:cNvSpPr/>
          <p:nvPr/>
        </p:nvSpPr>
        <p:spPr bwMode="auto">
          <a:xfrm rot="5400000">
            <a:off x="7229218" y="1090831"/>
            <a:ext cx="473039" cy="170851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Pfeil nach rechts 5"/>
          <p:cNvSpPr/>
          <p:nvPr/>
        </p:nvSpPr>
        <p:spPr bwMode="auto">
          <a:xfrm rot="3109192">
            <a:off x="7407589" y="1931303"/>
            <a:ext cx="363872" cy="161353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Pfeil nach rechts 5"/>
          <p:cNvSpPr/>
          <p:nvPr/>
        </p:nvSpPr>
        <p:spPr bwMode="auto">
          <a:xfrm rot="9335027">
            <a:off x="5914622" y="2858345"/>
            <a:ext cx="1803342" cy="22150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Pfeil nach rechts 5"/>
          <p:cNvSpPr/>
          <p:nvPr/>
        </p:nvSpPr>
        <p:spPr bwMode="auto">
          <a:xfrm rot="10800000">
            <a:off x="4139952" y="3491940"/>
            <a:ext cx="1152128" cy="18580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Pfeil nach rechts 37"/>
          <p:cNvSpPr/>
          <p:nvPr/>
        </p:nvSpPr>
        <p:spPr bwMode="auto">
          <a:xfrm rot="8517312" flipH="1">
            <a:off x="7552607" y="5112727"/>
            <a:ext cx="462367" cy="22586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Pfeil nach rechts 38"/>
          <p:cNvSpPr/>
          <p:nvPr/>
        </p:nvSpPr>
        <p:spPr bwMode="auto">
          <a:xfrm rot="5400000" flipH="1">
            <a:off x="7906954" y="4414526"/>
            <a:ext cx="427755" cy="18489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Pfeil nach rechts 39"/>
          <p:cNvSpPr/>
          <p:nvPr/>
        </p:nvSpPr>
        <p:spPr bwMode="auto">
          <a:xfrm rot="1076619" flipH="1">
            <a:off x="6504643" y="3773050"/>
            <a:ext cx="1236483" cy="19018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Pfeil nach rechts 40"/>
          <p:cNvSpPr/>
          <p:nvPr/>
        </p:nvSpPr>
        <p:spPr bwMode="auto">
          <a:xfrm rot="9298673" flipH="1">
            <a:off x="6444783" y="3065008"/>
            <a:ext cx="1497433" cy="213153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Pfeil nach rechts 41"/>
          <p:cNvSpPr/>
          <p:nvPr/>
        </p:nvSpPr>
        <p:spPr bwMode="auto">
          <a:xfrm rot="3312379" flipH="1">
            <a:off x="7820544" y="1633468"/>
            <a:ext cx="325995" cy="190381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Pfeil nach rechts 42"/>
          <p:cNvSpPr/>
          <p:nvPr/>
        </p:nvSpPr>
        <p:spPr bwMode="auto">
          <a:xfrm rot="5400000" flipH="1">
            <a:off x="7524273" y="1083809"/>
            <a:ext cx="473038" cy="18489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Pfeil nach rechts 21"/>
          <p:cNvSpPr/>
          <p:nvPr/>
        </p:nvSpPr>
        <p:spPr bwMode="auto">
          <a:xfrm rot="5400000" flipH="1">
            <a:off x="8030227" y="2237066"/>
            <a:ext cx="325995" cy="18566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Pfeil nach rechts 5"/>
          <p:cNvSpPr/>
          <p:nvPr/>
        </p:nvSpPr>
        <p:spPr bwMode="auto">
          <a:xfrm rot="5400000">
            <a:off x="7583548" y="2304423"/>
            <a:ext cx="363710" cy="16459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Pfeil nach rechts 5"/>
          <p:cNvSpPr/>
          <p:nvPr/>
        </p:nvSpPr>
        <p:spPr bwMode="auto">
          <a:xfrm rot="8428885">
            <a:off x="6714826" y="5267930"/>
            <a:ext cx="427755" cy="22188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Pfeil nach rechts 5"/>
          <p:cNvSpPr/>
          <p:nvPr/>
        </p:nvSpPr>
        <p:spPr bwMode="auto">
          <a:xfrm rot="13475235">
            <a:off x="6248688" y="5102380"/>
            <a:ext cx="334287" cy="19547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Pfeil nach rechts 25"/>
          <p:cNvSpPr/>
          <p:nvPr/>
        </p:nvSpPr>
        <p:spPr bwMode="auto">
          <a:xfrm rot="8517312" flipH="1">
            <a:off x="7041482" y="5532927"/>
            <a:ext cx="462367" cy="22586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Pfeil nach rechts 27"/>
          <p:cNvSpPr/>
          <p:nvPr/>
        </p:nvSpPr>
        <p:spPr bwMode="auto">
          <a:xfrm rot="13433802" flipH="1">
            <a:off x="6022083" y="5419711"/>
            <a:ext cx="636912" cy="19150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Pfeil nach rechts 5"/>
          <p:cNvSpPr/>
          <p:nvPr/>
        </p:nvSpPr>
        <p:spPr bwMode="auto">
          <a:xfrm rot="5400000">
            <a:off x="3635280" y="3933671"/>
            <a:ext cx="360041" cy="21479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Pfeil nach rechts 5"/>
          <p:cNvSpPr/>
          <p:nvPr/>
        </p:nvSpPr>
        <p:spPr bwMode="auto">
          <a:xfrm>
            <a:off x="3922700" y="4287614"/>
            <a:ext cx="3543037" cy="22150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Pfeil nach rechts 5"/>
          <p:cNvSpPr/>
          <p:nvPr/>
        </p:nvSpPr>
        <p:spPr bwMode="auto">
          <a:xfrm rot="8428885">
            <a:off x="7185995" y="4896580"/>
            <a:ext cx="427755" cy="22188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Pfeil nach rechts 5"/>
          <p:cNvSpPr/>
          <p:nvPr/>
        </p:nvSpPr>
        <p:spPr bwMode="auto">
          <a:xfrm rot="5400000">
            <a:off x="7458971" y="4476197"/>
            <a:ext cx="427755" cy="22188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42421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7" grpId="0" animBg="1"/>
      <p:bldP spid="30" grpId="0" animBg="1"/>
      <p:bldP spid="35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39738" y="360000"/>
            <a:ext cx="8234362" cy="738905"/>
          </a:xfrm>
        </p:spPr>
        <p:txBody>
          <a:bodyPr/>
          <a:lstStyle/>
          <a:p>
            <a:r>
              <a:rPr lang="de-DE" sz="3200" dirty="0" smtClean="0"/>
              <a:t>Gliederung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Netzwerkarchitektur </a:t>
            </a:r>
          </a:p>
          <a:p>
            <a:r>
              <a:rPr lang="de-DE" sz="2400" dirty="0"/>
              <a:t>Routing-Anforderungen für das Routing in öffentlichen Netzen</a:t>
            </a:r>
            <a:endParaRPr lang="de-DE" sz="2400" dirty="0" smtClean="0"/>
          </a:p>
          <a:p>
            <a:r>
              <a:rPr lang="de-DE" sz="2400" dirty="0" smtClean="0"/>
              <a:t>Aufsetzen der Netzwerksimulation</a:t>
            </a:r>
          </a:p>
          <a:p>
            <a:r>
              <a:rPr lang="de-DE" sz="2400" dirty="0" smtClean="0"/>
              <a:t>Szenario</a:t>
            </a:r>
            <a:r>
              <a:rPr lang="de-DE" sz="2400" dirty="0"/>
              <a:t>: Government-2-Government </a:t>
            </a:r>
            <a:r>
              <a:rPr lang="de-DE" sz="2400" dirty="0" smtClean="0"/>
              <a:t>Traffic</a:t>
            </a:r>
          </a:p>
          <a:p>
            <a:pPr lvl="1"/>
            <a:r>
              <a:rPr lang="de-DE" sz="2200" dirty="0" smtClean="0"/>
              <a:t>Szenario 1: Behörde-zu-Behörde via DOI: Hin- und Rückweg</a:t>
            </a:r>
          </a:p>
          <a:p>
            <a:pPr lvl="1"/>
            <a:r>
              <a:rPr lang="de-DE" sz="2200" dirty="0" smtClean="0"/>
              <a:t>Szenario 2: Behörde versucht, über das Internet auf einen internen Dienst zuzugreifen</a:t>
            </a:r>
          </a:p>
          <a:p>
            <a:pPr lvl="2"/>
            <a:r>
              <a:rPr lang="de-DE" sz="2000" dirty="0" smtClean="0"/>
              <a:t>Sicherheitsregeln </a:t>
            </a:r>
            <a:r>
              <a:rPr lang="de-DE" sz="2000" dirty="0"/>
              <a:t>auf Basis von Zugriffsteuerungslisten (Access Control Lists)</a:t>
            </a:r>
          </a:p>
          <a:p>
            <a:pPr lvl="2"/>
            <a:r>
              <a:rPr lang="de-DE" sz="2000" dirty="0"/>
              <a:t>Sicherheitsregeln auf Basis von </a:t>
            </a:r>
            <a:r>
              <a:rPr lang="de-DE" sz="2000" dirty="0" err="1"/>
              <a:t>Policy</a:t>
            </a:r>
            <a:r>
              <a:rPr lang="de-DE" sz="2000" dirty="0"/>
              <a:t> </a:t>
            </a:r>
            <a:r>
              <a:rPr lang="de-DE" sz="2000" dirty="0" err="1"/>
              <a:t>Based</a:t>
            </a:r>
            <a:r>
              <a:rPr lang="de-DE" sz="2000" dirty="0"/>
              <a:t> </a:t>
            </a:r>
            <a:r>
              <a:rPr lang="de-DE" sz="2000" dirty="0" smtClean="0"/>
              <a:t>Routing</a:t>
            </a:r>
          </a:p>
          <a:p>
            <a:pPr lvl="2"/>
            <a:r>
              <a:rPr lang="de-DE" sz="2000" dirty="0"/>
              <a:t>IPv6-Traffic Filterung und Zugriffsteuerung mit Open Source Tools</a:t>
            </a:r>
          </a:p>
          <a:p>
            <a:pPr marL="914400" lvl="2" indent="0">
              <a:buNone/>
            </a:pPr>
            <a:endParaRPr lang="de-DE" dirty="0" smtClean="0"/>
          </a:p>
          <a:p>
            <a:pPr lvl="2"/>
            <a:endParaRPr lang="de-DE" dirty="0" smtClean="0"/>
          </a:p>
          <a:p>
            <a:pPr lvl="2"/>
            <a:endParaRPr lang="de-DE" dirty="0"/>
          </a:p>
          <a:p>
            <a:pPr marL="457200" lvl="1" indent="0">
              <a:buNone/>
            </a:pPr>
            <a:endParaRPr lang="de-DE" sz="2000" dirty="0" smtClean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773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30725"/>
          </a:xfrm>
        </p:spPr>
        <p:txBody>
          <a:bodyPr/>
          <a:lstStyle/>
          <a:p>
            <a:endParaRPr lang="de-DE" b="1" dirty="0" smtClean="0"/>
          </a:p>
          <a:p>
            <a:r>
              <a:rPr lang="de-DE" sz="2400" b="1" dirty="0" smtClean="0"/>
              <a:t>Anforderung: </a:t>
            </a:r>
            <a:r>
              <a:rPr lang="de-DE" sz="2400" dirty="0" smtClean="0"/>
              <a:t>G2G (Government-2-Government) Routing über DOI</a:t>
            </a:r>
          </a:p>
          <a:p>
            <a:pPr marL="0" indent="0">
              <a:buNone/>
            </a:pPr>
            <a:endParaRPr lang="de-DE" sz="2400" b="1" dirty="0" smtClean="0"/>
          </a:p>
          <a:p>
            <a:r>
              <a:rPr lang="de-DE" sz="2400" b="1" dirty="0" smtClean="0"/>
              <a:t>Anforderung: </a:t>
            </a:r>
            <a:r>
              <a:rPr lang="de-DE" sz="2400" dirty="0"/>
              <a:t>U</a:t>
            </a:r>
            <a:r>
              <a:rPr lang="de-DE" sz="2400" dirty="0" smtClean="0"/>
              <a:t>nterbinden des Internet-Routings (durch „Policy-based </a:t>
            </a:r>
            <a:r>
              <a:rPr lang="de-DE" sz="2400" dirty="0"/>
              <a:t>Routing</a:t>
            </a:r>
            <a:r>
              <a:rPr lang="de-DE" sz="2400" dirty="0" smtClean="0"/>
              <a:t>“ und „Access Control Lists“) </a:t>
            </a:r>
            <a:r>
              <a:rPr lang="de-DE" sz="2400" dirty="0"/>
              <a:t>im </a:t>
            </a:r>
            <a:r>
              <a:rPr lang="de-DE" sz="2400" dirty="0" smtClean="0"/>
              <a:t>Falle des G2G-Routings 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sz="2400" dirty="0" smtClean="0"/>
              <a:t>Unterbinden am Rande des Ausgangs-Landesnetzes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sz="2400" dirty="0" smtClean="0"/>
              <a:t>Unterbinden am Eingang des Ziel-Landesnetzes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b="1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b="1" dirty="0" smtClean="0"/>
          </a:p>
          <a:p>
            <a:endParaRPr lang="de-DE" b="1" dirty="0"/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439738" y="360000"/>
            <a:ext cx="8234362" cy="73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alibri" pitchFamily="34" charset="0"/>
                <a:ea typeface="ＭＳ Ｐゴシック" pitchFamily="46" charset="-128"/>
                <a:cs typeface="Calibri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9pPr>
          </a:lstStyle>
          <a:p>
            <a:r>
              <a:rPr lang="de-DE" sz="3200" dirty="0" smtClean="0"/>
              <a:t>Wichtige Sicherheitsanforderungen </a:t>
            </a:r>
            <a:r>
              <a:rPr lang="de-DE" sz="3200" dirty="0"/>
              <a:t>für das Routing in öffentlichen Netzen</a:t>
            </a:r>
          </a:p>
        </p:txBody>
      </p:sp>
    </p:spTree>
    <p:extLst>
      <p:ext uri="{BB962C8B-B14F-4D97-AF65-F5344CB8AC3E}">
        <p14:creationId xmlns:p14="http://schemas.microsoft.com/office/powerpoint/2010/main" val="417849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5805264"/>
            <a:ext cx="8509860" cy="10527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362575"/>
              </p:ext>
            </p:extLst>
          </p:nvPr>
        </p:nvGraphicFramePr>
        <p:xfrm>
          <a:off x="-498352" y="-143496"/>
          <a:ext cx="9894888" cy="710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Visio" r:id="rId4" imgW="13410248" imgH="10773061" progId="Visio.Drawing.11">
                  <p:embed/>
                </p:oleObj>
              </mc:Choice>
              <mc:Fallback>
                <p:oleObj name="Visio" r:id="rId4" imgW="13410248" imgH="1077306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98352" y="-143496"/>
                        <a:ext cx="9894888" cy="710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97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17803"/>
              </p:ext>
            </p:extLst>
          </p:nvPr>
        </p:nvGraphicFramePr>
        <p:xfrm>
          <a:off x="899592" y="1193360"/>
          <a:ext cx="7848872" cy="504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Visio" r:id="rId3" imgW="8914828" imgH="5584555" progId="Visio.Drawing.11">
                  <p:embed/>
                </p:oleObj>
              </mc:Choice>
              <mc:Fallback>
                <p:oleObj name="Visio" r:id="rId3" imgW="8914828" imgH="5584555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1193360"/>
                        <a:ext cx="7848872" cy="5040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1"/>
          <p:cNvSpPr txBox="1">
            <a:spLocks/>
          </p:cNvSpPr>
          <p:nvPr/>
        </p:nvSpPr>
        <p:spPr bwMode="auto">
          <a:xfrm>
            <a:off x="592138" y="512400"/>
            <a:ext cx="8234362" cy="73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Calibri" pitchFamily="34" charset="0"/>
                <a:ea typeface="ＭＳ Ｐゴシック" pitchFamily="46" charset="-128"/>
                <a:cs typeface="Calibri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  <a:cs typeface="Tahoma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ea typeface="ＭＳ Ｐゴシック" pitchFamily="46" charset="-128"/>
              </a:defRPr>
            </a:lvl9pPr>
          </a:lstStyle>
          <a:p>
            <a:r>
              <a:rPr lang="de-DE" sz="3200" dirty="0" err="1"/>
              <a:t>Testbed</a:t>
            </a:r>
            <a:r>
              <a:rPr lang="de-DE" sz="3200" dirty="0"/>
              <a:t> Infrastruktur</a:t>
            </a:r>
          </a:p>
        </p:txBody>
      </p:sp>
    </p:spTree>
    <p:extLst>
      <p:ext uri="{BB962C8B-B14F-4D97-AF65-F5344CB8AC3E}">
        <p14:creationId xmlns:p14="http://schemas.microsoft.com/office/powerpoint/2010/main" val="38881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:\working_set\IPv6-OEV\Slides\GNS3_mit_zweiter_Version_der_Netzwerkarchitektur_angepasste_Farb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784976" cy="660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7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52510" y="2653172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/>
              <a:t>Szenario 1: Behörde-zu-Behörde via </a:t>
            </a:r>
            <a:r>
              <a:rPr lang="de-DE" sz="4000" dirty="0"/>
              <a:t>DOI: Hin- und Rückweg</a:t>
            </a:r>
          </a:p>
        </p:txBody>
      </p:sp>
    </p:spTree>
    <p:extLst>
      <p:ext uri="{BB962C8B-B14F-4D97-AF65-F5344CB8AC3E}">
        <p14:creationId xmlns:p14="http://schemas.microsoft.com/office/powerpoint/2010/main" val="286883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14550"/>
              </p:ext>
            </p:extLst>
          </p:nvPr>
        </p:nvGraphicFramePr>
        <p:xfrm>
          <a:off x="-498475" y="-142875"/>
          <a:ext cx="9894888" cy="710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Visio" r:id="rId4" imgW="13410248" imgH="10773061" progId="Visio.Drawing.11">
                  <p:embed/>
                </p:oleObj>
              </mc:Choice>
              <mc:Fallback>
                <p:oleObj name="Visio" r:id="rId4" imgW="13410248" imgH="1077306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98475" y="-142875"/>
                        <a:ext cx="9894888" cy="710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/>
          <p:cNvSpPr/>
          <p:nvPr/>
        </p:nvSpPr>
        <p:spPr bwMode="auto">
          <a:xfrm>
            <a:off x="6372200" y="1484784"/>
            <a:ext cx="2771800" cy="3672408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508104" y="-27384"/>
            <a:ext cx="3635896" cy="1894659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148064" y="4581128"/>
            <a:ext cx="3995936" cy="2232248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Pfeil nach rechts 5"/>
          <p:cNvSpPr/>
          <p:nvPr/>
        </p:nvSpPr>
        <p:spPr bwMode="auto">
          <a:xfrm rot="16200000">
            <a:off x="2870648" y="5661246"/>
            <a:ext cx="360039" cy="21602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Pfeil nach rechts 5"/>
          <p:cNvSpPr/>
          <p:nvPr/>
        </p:nvSpPr>
        <p:spPr bwMode="auto">
          <a:xfrm rot="13424546">
            <a:off x="2392719" y="5071409"/>
            <a:ext cx="772870" cy="21261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Pfeil nach rechts 5"/>
          <p:cNvSpPr/>
          <p:nvPr/>
        </p:nvSpPr>
        <p:spPr bwMode="auto">
          <a:xfrm rot="13243388">
            <a:off x="1695966" y="4344102"/>
            <a:ext cx="566358" cy="22333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Pfeil nach rechts 5"/>
          <p:cNvSpPr/>
          <p:nvPr/>
        </p:nvSpPr>
        <p:spPr bwMode="auto">
          <a:xfrm rot="17778738">
            <a:off x="1565322" y="3297756"/>
            <a:ext cx="648071" cy="202449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Pfeil nach rechts 5"/>
          <p:cNvSpPr/>
          <p:nvPr/>
        </p:nvSpPr>
        <p:spPr bwMode="auto">
          <a:xfrm rot="13974657">
            <a:off x="1482729" y="2570063"/>
            <a:ext cx="648071" cy="191503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feil nach rechts 5"/>
          <p:cNvSpPr/>
          <p:nvPr/>
        </p:nvSpPr>
        <p:spPr bwMode="auto">
          <a:xfrm rot="19050976">
            <a:off x="1573253" y="1660809"/>
            <a:ext cx="449326" cy="204070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Pfeil nach rechts 5"/>
          <p:cNvSpPr/>
          <p:nvPr/>
        </p:nvSpPr>
        <p:spPr bwMode="auto">
          <a:xfrm rot="19050976">
            <a:off x="2084449" y="1176156"/>
            <a:ext cx="449326" cy="18085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Pfeil nach rechts 5"/>
          <p:cNvSpPr/>
          <p:nvPr/>
        </p:nvSpPr>
        <p:spPr bwMode="auto">
          <a:xfrm>
            <a:off x="3094680" y="565962"/>
            <a:ext cx="449326" cy="170851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Pfeil nach rechts 5"/>
          <p:cNvSpPr/>
          <p:nvPr/>
        </p:nvSpPr>
        <p:spPr bwMode="auto">
          <a:xfrm rot="16200000">
            <a:off x="2352540" y="639894"/>
            <a:ext cx="349179" cy="20131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Pfeil nach rechts 4"/>
          <p:cNvSpPr/>
          <p:nvPr/>
        </p:nvSpPr>
        <p:spPr bwMode="auto">
          <a:xfrm flipH="1">
            <a:off x="3006355" y="832273"/>
            <a:ext cx="527753" cy="165737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Pfeil nach rechts 4"/>
          <p:cNvSpPr/>
          <p:nvPr/>
        </p:nvSpPr>
        <p:spPr bwMode="auto">
          <a:xfrm rot="18825837" flipH="1">
            <a:off x="2344492" y="1446684"/>
            <a:ext cx="365538" cy="169177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Pfeil nach rechts 4"/>
          <p:cNvSpPr/>
          <p:nvPr/>
        </p:nvSpPr>
        <p:spPr bwMode="auto">
          <a:xfrm rot="18825837" flipH="1">
            <a:off x="1856937" y="1920735"/>
            <a:ext cx="365538" cy="18631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Pfeil nach rechts 4"/>
          <p:cNvSpPr/>
          <p:nvPr/>
        </p:nvSpPr>
        <p:spPr bwMode="auto">
          <a:xfrm rot="14015715" flipH="1">
            <a:off x="1847995" y="2438481"/>
            <a:ext cx="560870" cy="16975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Pfeil nach rechts 4"/>
          <p:cNvSpPr/>
          <p:nvPr/>
        </p:nvSpPr>
        <p:spPr bwMode="auto">
          <a:xfrm rot="17844617" flipH="1">
            <a:off x="1888515" y="3458769"/>
            <a:ext cx="725917" cy="181803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Pfeil nach rechts 4"/>
          <p:cNvSpPr/>
          <p:nvPr/>
        </p:nvSpPr>
        <p:spPr bwMode="auto">
          <a:xfrm rot="13423891" flipH="1">
            <a:off x="2043302" y="4094477"/>
            <a:ext cx="545017" cy="19436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Pfeil nach rechts 4"/>
          <p:cNvSpPr/>
          <p:nvPr/>
        </p:nvSpPr>
        <p:spPr bwMode="auto">
          <a:xfrm rot="16200000" flipH="1">
            <a:off x="2686739" y="508788"/>
            <a:ext cx="346094" cy="165737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Pfeil nach rechts 4"/>
          <p:cNvSpPr/>
          <p:nvPr/>
        </p:nvSpPr>
        <p:spPr bwMode="auto">
          <a:xfrm rot="13410061" flipH="1">
            <a:off x="2570254" y="4810656"/>
            <a:ext cx="883448" cy="185317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Pfeil nach rechts 4"/>
          <p:cNvSpPr/>
          <p:nvPr/>
        </p:nvSpPr>
        <p:spPr bwMode="auto">
          <a:xfrm rot="16200000" flipH="1">
            <a:off x="3360508" y="5673892"/>
            <a:ext cx="360040" cy="19073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 smtClean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52510" y="2653172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smtClean="0"/>
              <a:t>Szenario 2: Behörde versucht, über das </a:t>
            </a:r>
            <a:r>
              <a:rPr lang="de-DE" sz="4000" dirty="0"/>
              <a:t>Internet </a:t>
            </a:r>
            <a:r>
              <a:rPr lang="de-DE" sz="4000" dirty="0" smtClean="0"/>
              <a:t>auf </a:t>
            </a:r>
            <a:r>
              <a:rPr lang="de-DE" sz="4000" dirty="0"/>
              <a:t>einen internen Dienst </a:t>
            </a:r>
            <a:r>
              <a:rPr lang="de-DE" sz="4000" dirty="0" smtClean="0"/>
              <a:t>zuzugreifen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8591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KUS_MASTER_Office2007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VISCOM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NET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SCT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ELAN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ESPRI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FAME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MOTION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NGNI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IT4ENERGY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ÖFIT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FOKUS_MASTER_Office2007.potx</Template>
  <TotalTime>0</TotalTime>
  <Words>237</Words>
  <Application>Microsoft Office PowerPoint</Application>
  <PresentationFormat>Bildschirmpräsentation (4:3)</PresentationFormat>
  <Paragraphs>89</Paragraphs>
  <Slides>15</Slides>
  <Notes>11</Notes>
  <HiddenSlides>0</HiddenSlides>
  <MMClips>0</MMClips>
  <ScaleCrop>false</ScaleCrop>
  <HeadingPairs>
    <vt:vector size="6" baseType="variant">
      <vt:variant>
        <vt:lpstr>Design</vt:lpstr>
      </vt:variant>
      <vt:variant>
        <vt:i4>11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7" baseType="lpstr">
      <vt:lpstr>FOKUS_MASTER_Office2007</vt:lpstr>
      <vt:lpstr>ASCT</vt:lpstr>
      <vt:lpstr>ELAN</vt:lpstr>
      <vt:lpstr>ESPRI</vt:lpstr>
      <vt:lpstr>FAME</vt:lpstr>
      <vt:lpstr>MOTION</vt:lpstr>
      <vt:lpstr>NGNI</vt:lpstr>
      <vt:lpstr>IT4ENERGY</vt:lpstr>
      <vt:lpstr>ÖFIT</vt:lpstr>
      <vt:lpstr>VISCOM</vt:lpstr>
      <vt:lpstr>NET</vt:lpstr>
      <vt:lpstr>Visio</vt:lpstr>
      <vt:lpstr>Fraunhofer FOKUS Institute for Open Communication Systems</vt:lpstr>
      <vt:lpstr>Gliederung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Fokus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Simone Geppert</dc:creator>
  <cp:lastModifiedBy>ntc</cp:lastModifiedBy>
  <cp:revision>588</cp:revision>
  <cp:lastPrinted>2010-06-24T10:41:15Z</cp:lastPrinted>
  <dcterms:created xsi:type="dcterms:W3CDTF">2012-05-18T14:56:13Z</dcterms:created>
  <dcterms:modified xsi:type="dcterms:W3CDTF">2014-05-23T05:13:53Z</dcterms:modified>
</cp:coreProperties>
</file>